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 id="2147483675" r:id="rId5"/>
  </p:sldMasterIdLst>
  <p:notesMasterIdLst>
    <p:notesMasterId r:id="rId19"/>
  </p:notesMasterIdLst>
  <p:handoutMasterIdLst>
    <p:handoutMasterId r:id="rId20"/>
  </p:handoutMasterIdLst>
  <p:sldIdLst>
    <p:sldId id="301" r:id="rId6"/>
    <p:sldId id="304" r:id="rId7"/>
    <p:sldId id="306" r:id="rId8"/>
    <p:sldId id="307" r:id="rId9"/>
    <p:sldId id="308" r:id="rId10"/>
    <p:sldId id="309" r:id="rId11"/>
    <p:sldId id="310" r:id="rId12"/>
    <p:sldId id="311" r:id="rId13"/>
    <p:sldId id="312" r:id="rId14"/>
    <p:sldId id="313" r:id="rId15"/>
    <p:sldId id="314" r:id="rId16"/>
    <p:sldId id="315" r:id="rId17"/>
    <p:sldId id="305" r:id="rId18"/>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orient="horz" pos="41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A47"/>
    <a:srgbClr val="014478"/>
    <a:srgbClr val="001B47"/>
    <a:srgbClr val="1F497D"/>
    <a:srgbClr val="0021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4" autoAdjust="0"/>
    <p:restoredTop sz="82303" autoAdjust="0"/>
  </p:normalViewPr>
  <p:slideViewPr>
    <p:cSldViewPr snapToGrid="0" snapToObjects="1" showGuides="1">
      <p:cViewPr varScale="1">
        <p:scale>
          <a:sx n="87" d="100"/>
          <a:sy n="87" d="100"/>
        </p:scale>
        <p:origin x="1314" y="90"/>
      </p:cViewPr>
      <p:guideLst>
        <p:guide orient="horz" pos="2160"/>
        <p:guide pos="3840"/>
        <p:guide orient="horz" pos="415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showGuides="1">
      <p:cViewPr varScale="1">
        <p:scale>
          <a:sx n="85" d="100"/>
          <a:sy n="85" d="100"/>
        </p:scale>
        <p:origin x="313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33484EFE-59B9-4DD1-9E31-555AF443E27A}" type="datetimeFigureOut">
              <a:rPr lang="en-US"/>
              <a:pPr>
                <a:defRPr/>
              </a:pPr>
              <a:t>11/22/2024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F0E10CF-C023-475F-8DBA-2466A9B4A087}"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0FC2DBE2-B7F6-4C15-91C1-319B21052016}" type="datetimeFigureOut">
              <a:rPr lang="en-US"/>
              <a:pPr>
                <a:defRPr/>
              </a:pPr>
              <a:t>11/22/2024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F6F973A6-1012-42FB-8183-4D3C37B2EBC3}"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IN" altLang="en-US" smtClean="0"/>
          </a:p>
        </p:txBody>
      </p:sp>
      <p:sp>
        <p:nvSpPr>
          <p:cNvPr id="4" name="Slide Number Placeholder 3"/>
          <p:cNvSpPr>
            <a:spLocks noGrp="1"/>
          </p:cNvSpPr>
          <p:nvPr>
            <p:ph type="sldNum" sz="quarter" idx="5"/>
          </p:nvPr>
        </p:nvSpPr>
        <p:spPr/>
        <p:txBody>
          <a:bodyPr/>
          <a:lstStyle/>
          <a:p>
            <a:pPr>
              <a:defRPr/>
            </a:pPr>
            <a:fld id="{9612BA8A-E8E9-4511-909B-839A2B6A42FB}"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1.8 </a:t>
            </a:r>
            <a:r>
              <a:rPr lang="en-US" sz="1200" b="0" i="0" u="none" strike="noStrike" kern="1200" baseline="0" dirty="0" smtClean="0">
                <a:solidFill>
                  <a:schemeClr val="tx1"/>
                </a:solidFill>
                <a:latin typeface="+mn-lt"/>
                <a:ea typeface="+mn-ea"/>
                <a:cs typeface="+mn-cs"/>
              </a:rPr>
              <a:t>This map shows the combined effect of current and future dams on the fragmentation and flow regulation of river ecosystems across the globe.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10</a:t>
            </a:fld>
            <a:endParaRPr lang="en-US"/>
          </a:p>
        </p:txBody>
      </p:sp>
    </p:spTree>
    <p:extLst>
      <p:ext uri="{BB962C8B-B14F-4D97-AF65-F5344CB8AC3E}">
        <p14:creationId xmlns:p14="http://schemas.microsoft.com/office/powerpoint/2010/main" val="1629820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1.9 </a:t>
            </a:r>
            <a:r>
              <a:rPr lang="en-US" sz="1200" b="0" i="0" u="none" strike="noStrike" kern="1200" baseline="0" dirty="0" smtClean="0">
                <a:solidFill>
                  <a:schemeClr val="tx1"/>
                </a:solidFill>
                <a:latin typeface="+mn-lt"/>
                <a:ea typeface="+mn-ea"/>
                <a:cs typeface="+mn-cs"/>
              </a:rPr>
              <a:t>Accelerating rates of extinction. Prehistoric rates of extinction recorded in the fossil record for invertebrates (mostly marine species) and mammals in the Cenozoic era averaged roughly 1 extinction per 1,000 species per millennium (left). Documented rates of extinction for vertebrates and invertebrates over the past few centuries have been 10 to more than 1,000 times higher than prehistoric rates. This has led some to say we have a biodiversity “crisis” and need to reduce extinction rates back to background levels known </a:t>
            </a:r>
            <a:r>
              <a:rPr lang="en-IN" sz="1200" b="0" i="0" u="none" strike="noStrike" kern="1200" baseline="0" dirty="0" smtClean="0">
                <a:solidFill>
                  <a:schemeClr val="tx1"/>
                </a:solidFill>
                <a:latin typeface="+mn-lt"/>
                <a:ea typeface="+mn-ea"/>
                <a:cs typeface="+mn-cs"/>
              </a:rPr>
              <a:t>from the fossil record.</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11</a:t>
            </a:fld>
            <a:endParaRPr lang="en-US"/>
          </a:p>
        </p:txBody>
      </p:sp>
    </p:spTree>
    <p:extLst>
      <p:ext uri="{BB962C8B-B14F-4D97-AF65-F5344CB8AC3E}">
        <p14:creationId xmlns:p14="http://schemas.microsoft.com/office/powerpoint/2010/main" val="22284694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1.10 </a:t>
            </a:r>
            <a:r>
              <a:rPr lang="en-US" sz="1200" b="0" i="0" u="none" strike="noStrike" kern="1200" baseline="0" dirty="0" smtClean="0">
                <a:solidFill>
                  <a:schemeClr val="tx1"/>
                </a:solidFill>
                <a:latin typeface="+mn-lt"/>
                <a:ea typeface="+mn-ea"/>
                <a:cs typeface="+mn-cs"/>
              </a:rPr>
              <a:t>Examples of successful efforts to solve global environmental problems like DDT, acid rain, and chlorofluorocarbons, along with the individuals who made the difference. These successes should provide optimism that we can solve the current biodiversity crisis as well.</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12</a:t>
            </a:fld>
            <a:endParaRPr lang="en-US"/>
          </a:p>
        </p:txBody>
      </p:sp>
    </p:spTree>
    <p:extLst>
      <p:ext uri="{BB962C8B-B14F-4D97-AF65-F5344CB8AC3E}">
        <p14:creationId xmlns:p14="http://schemas.microsoft.com/office/powerpoint/2010/main" val="101745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Indian rhinos, whose numbers had dwindled to only 200 individuals a few decades ago because of poaching, have now bounced back from the edge of extinction thanks to grassroots </a:t>
            </a:r>
            <a:r>
              <a:rPr lang="en-US" sz="1200" b="0" i="0" u="none" strike="noStrike" kern="1200" baseline="0" dirty="0" err="1" smtClean="0">
                <a:solidFill>
                  <a:schemeClr val="tx1"/>
                </a:solidFill>
                <a:latin typeface="+mn-lt"/>
                <a:ea typeface="+mn-ea"/>
                <a:cs typeface="+mn-cs"/>
              </a:rPr>
              <a:t>antipoaching</a:t>
            </a:r>
            <a:r>
              <a:rPr lang="en-US" sz="1200" b="0" i="0" u="none" strike="noStrike" kern="1200" baseline="0" dirty="0" smtClean="0">
                <a:solidFill>
                  <a:schemeClr val="tx1"/>
                </a:solidFill>
                <a:latin typeface="+mn-lt"/>
                <a:ea typeface="+mn-ea"/>
                <a:cs typeface="+mn-cs"/>
              </a:rPr>
              <a:t> programs.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13</a:t>
            </a:fld>
            <a:endParaRPr lang="en-US"/>
          </a:p>
        </p:txBody>
      </p:sp>
    </p:spTree>
    <p:extLst>
      <p:ext uri="{BB962C8B-B14F-4D97-AF65-F5344CB8AC3E}">
        <p14:creationId xmlns:p14="http://schemas.microsoft.com/office/powerpoint/2010/main" val="2311368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great hammerhead (</a:t>
            </a:r>
            <a:r>
              <a:rPr lang="en-US" sz="1200" b="0" i="1" u="none" strike="noStrike" kern="1200" baseline="0" dirty="0" smtClean="0">
                <a:solidFill>
                  <a:schemeClr val="tx1"/>
                </a:solidFill>
                <a:latin typeface="+mn-lt"/>
                <a:ea typeface="+mn-ea"/>
                <a:cs typeface="+mn-cs"/>
              </a:rPr>
              <a:t>Sphyrna </a:t>
            </a:r>
            <a:r>
              <a:rPr lang="en-US" sz="1200" b="0" i="1" u="none" strike="noStrike" kern="1200" baseline="0" dirty="0" err="1" smtClean="0">
                <a:solidFill>
                  <a:schemeClr val="tx1"/>
                </a:solidFill>
                <a:latin typeface="+mn-lt"/>
                <a:ea typeface="+mn-ea"/>
                <a:cs typeface="+mn-cs"/>
              </a:rPr>
              <a:t>mokarran</a:t>
            </a:r>
            <a:r>
              <a:rPr lang="en-US" sz="1200" b="0" i="0" u="none" strike="noStrike" kern="1200" baseline="0" dirty="0" smtClean="0">
                <a:solidFill>
                  <a:schemeClr val="tx1"/>
                </a:solidFill>
                <a:latin typeface="+mn-lt"/>
                <a:ea typeface="+mn-ea"/>
                <a:cs typeface="+mn-cs"/>
              </a:rPr>
              <a:t>) is the largest species of hammerhead shark, attaining lengths up to 6.1 m (20 </a:t>
            </a:r>
            <a:r>
              <a:rPr lang="en-US" sz="1200" b="0" i="0" u="none" strike="noStrike" kern="1200" baseline="0" dirty="0" err="1" smtClean="0">
                <a:solidFill>
                  <a:schemeClr val="tx1"/>
                </a:solidFill>
                <a:latin typeface="+mn-lt"/>
                <a:ea typeface="+mn-ea"/>
                <a:cs typeface="+mn-cs"/>
              </a:rPr>
              <a:t>ft</a:t>
            </a:r>
            <a:r>
              <a:rPr lang="en-US" sz="1200" b="0" i="0" u="none" strike="noStrike" kern="1200" baseline="0" dirty="0" smtClean="0">
                <a:solidFill>
                  <a:schemeClr val="tx1"/>
                </a:solidFill>
                <a:latin typeface="+mn-lt"/>
                <a:ea typeface="+mn-ea"/>
                <a:cs typeface="+mn-cs"/>
              </a:rPr>
              <a:t>). It is found in tropical and warm temperate waters worldwide, where it is critically endangered because of </a:t>
            </a:r>
            <a:r>
              <a:rPr lang="en-IN" sz="1200" b="0" i="0" u="none" strike="noStrike" kern="1200" baseline="0" dirty="0" smtClean="0">
                <a:solidFill>
                  <a:schemeClr val="tx1"/>
                </a:solidFill>
                <a:latin typeface="+mn-lt"/>
                <a:ea typeface="+mn-ea"/>
                <a:cs typeface="+mn-cs"/>
              </a:rPr>
              <a:t>overfishing.</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2</a:t>
            </a:fld>
            <a:endParaRPr lang="en-US"/>
          </a:p>
        </p:txBody>
      </p:sp>
    </p:spTree>
    <p:extLst>
      <p:ext uri="{BB962C8B-B14F-4D97-AF65-F5344CB8AC3E}">
        <p14:creationId xmlns:p14="http://schemas.microsoft.com/office/powerpoint/2010/main" val="3912734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1.1 </a:t>
            </a:r>
            <a:r>
              <a:rPr lang="en-US" sz="1200" b="0" i="0" u="none" strike="noStrike" kern="1200" baseline="0" dirty="0" smtClean="0">
                <a:solidFill>
                  <a:schemeClr val="tx1"/>
                </a:solidFill>
                <a:latin typeface="+mn-lt"/>
                <a:ea typeface="+mn-ea"/>
                <a:cs typeface="+mn-cs"/>
              </a:rPr>
              <a:t>Human dominance is but a small fraction of Earth’s 4.6-billion-year history. Although </a:t>
            </a:r>
            <a:r>
              <a:rPr lang="en-US" sz="1200" b="0" i="1" u="none" strike="noStrike" kern="1200" baseline="0" dirty="0" smtClean="0">
                <a:solidFill>
                  <a:schemeClr val="tx1"/>
                </a:solidFill>
                <a:latin typeface="+mn-lt"/>
                <a:ea typeface="+mn-ea"/>
                <a:cs typeface="+mn-cs"/>
              </a:rPr>
              <a:t>H. sapiens </a:t>
            </a:r>
            <a:r>
              <a:rPr lang="en-US" sz="1200" b="0" i="0" u="none" strike="noStrike" kern="1200" baseline="0" dirty="0" smtClean="0">
                <a:solidFill>
                  <a:schemeClr val="tx1"/>
                </a:solidFill>
                <a:latin typeface="+mn-lt"/>
                <a:ea typeface="+mn-ea"/>
                <a:cs typeface="+mn-cs"/>
              </a:rPr>
              <a:t>evolved 200,000 years ago, nearly all human population growth has occurred in the past 200 years. Now at 8.1 billion, the population has passed an inflection point where growth in industrial regions of the world is stable (upper graph, solid blue line) and growth in developing regions has slowed and is heading toward a steady state (upper </a:t>
            </a:r>
            <a:r>
              <a:rPr lang="en-IN" sz="1200" b="0" i="0" u="none" strike="noStrike" kern="1200" baseline="0" dirty="0" smtClean="0">
                <a:solidFill>
                  <a:schemeClr val="tx1"/>
                </a:solidFill>
                <a:latin typeface="+mn-lt"/>
                <a:ea typeface="+mn-ea"/>
                <a:cs typeface="+mn-cs"/>
              </a:rPr>
              <a:t>graph, dashed red line).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3</a:t>
            </a:fld>
            <a:endParaRPr lang="en-US"/>
          </a:p>
        </p:txBody>
      </p:sp>
    </p:spTree>
    <p:extLst>
      <p:ext uri="{BB962C8B-B14F-4D97-AF65-F5344CB8AC3E}">
        <p14:creationId xmlns:p14="http://schemas.microsoft.com/office/powerpoint/2010/main" val="228917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1.2 </a:t>
            </a:r>
            <a:r>
              <a:rPr lang="en-US" sz="1200" b="0" i="0" u="none" strike="noStrike" kern="1200" baseline="0" dirty="0" smtClean="0">
                <a:solidFill>
                  <a:schemeClr val="tx1"/>
                </a:solidFill>
                <a:latin typeface="+mn-lt"/>
                <a:ea typeface="+mn-ea"/>
                <a:cs typeface="+mn-cs"/>
              </a:rPr>
              <a:t>This graph shows 65 estimates of Earth’s carrying capacity for humans (</a:t>
            </a:r>
            <a:r>
              <a:rPr lang="en-US" sz="1200" b="0" i="1" u="none" strike="noStrike" kern="1200" baseline="0" dirty="0" smtClean="0">
                <a:solidFill>
                  <a:schemeClr val="tx1"/>
                </a:solidFill>
                <a:latin typeface="+mn-lt"/>
                <a:ea typeface="+mn-ea"/>
                <a:cs typeface="+mn-cs"/>
              </a:rPr>
              <a:t>y </a:t>
            </a:r>
            <a:r>
              <a:rPr lang="en-US" sz="1200" b="0" i="0" u="none" strike="noStrike" kern="1200" baseline="0" dirty="0" smtClean="0">
                <a:solidFill>
                  <a:schemeClr val="tx1"/>
                </a:solidFill>
                <a:latin typeface="+mn-lt"/>
                <a:ea typeface="+mn-ea"/>
                <a:cs typeface="+mn-cs"/>
              </a:rPr>
              <a:t>axis, maximum population size) that have been published over time (</a:t>
            </a:r>
            <a:r>
              <a:rPr lang="en-US" sz="1200" b="0" i="1" u="none" strike="noStrike" kern="1200" baseline="0" dirty="0" smtClean="0">
                <a:solidFill>
                  <a:schemeClr val="tx1"/>
                </a:solidFill>
                <a:latin typeface="+mn-lt"/>
                <a:ea typeface="+mn-ea"/>
                <a:cs typeface="+mn-cs"/>
              </a:rPr>
              <a:t>x </a:t>
            </a:r>
            <a:r>
              <a:rPr lang="en-US" sz="1200" b="0" i="0" u="none" strike="noStrike" kern="1200" baseline="0" dirty="0" smtClean="0">
                <a:solidFill>
                  <a:schemeClr val="tx1"/>
                </a:solidFill>
                <a:latin typeface="+mn-lt"/>
                <a:ea typeface="+mn-ea"/>
                <a:cs typeface="+mn-cs"/>
              </a:rPr>
              <a:t>axis, year of publication). The credible interval for these estimates ranges from 7.7 to 12 billion, closely matching the projections from the United Nations of 8 to 16 billion.</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4</a:t>
            </a:fld>
            <a:endParaRPr lang="en-US"/>
          </a:p>
        </p:txBody>
      </p:sp>
    </p:spTree>
    <p:extLst>
      <p:ext uri="{BB962C8B-B14F-4D97-AF65-F5344CB8AC3E}">
        <p14:creationId xmlns:p14="http://schemas.microsoft.com/office/powerpoint/2010/main" val="1074420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1.3 </a:t>
            </a:r>
            <a:r>
              <a:rPr lang="en-US" sz="1200" b="0" i="0" u="none" strike="noStrike" kern="1200" baseline="0" dirty="0" smtClean="0">
                <a:solidFill>
                  <a:schemeClr val="tx1"/>
                </a:solidFill>
                <a:latin typeface="+mn-lt"/>
                <a:ea typeface="+mn-ea"/>
                <a:cs typeface="+mn-cs"/>
              </a:rPr>
              <a:t>The average child born in the modern era will have (A) a greater chance of survival and a higher life expectancy and (B) greater per capita wealth than any generation in human history. The resulting population growth and consumption, particularly in developed countries, will be a major challenge for conservation efforts. GDP, gross domestic product; PPP, purchasing price parity.</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5</a:t>
            </a:fld>
            <a:endParaRPr lang="en-US"/>
          </a:p>
        </p:txBody>
      </p:sp>
    </p:spTree>
    <p:extLst>
      <p:ext uri="{BB962C8B-B14F-4D97-AF65-F5344CB8AC3E}">
        <p14:creationId xmlns:p14="http://schemas.microsoft.com/office/powerpoint/2010/main" val="260724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1.4 </a:t>
            </a:r>
            <a:r>
              <a:rPr lang="en-US" sz="1200" b="0" i="0" u="none" strike="noStrike" kern="1200" baseline="0" dirty="0" smtClean="0">
                <a:solidFill>
                  <a:schemeClr val="tx1"/>
                </a:solidFill>
                <a:latin typeface="+mn-lt"/>
                <a:ea typeface="+mn-ea"/>
                <a:cs typeface="+mn-cs"/>
              </a:rPr>
              <a:t>While the “average” person born in the modern era will live a longer, healthier, and more prosperous life than their ancestors, more than 1.6 billion people still live in extreme poverty and are malnourished. People whose basic needs are not met do not have the luxury of caring about biodiversity loss. Therefore, bringing communities out of poverty, particularly in developing nations, will be a major challenge for conservation efforts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6</a:t>
            </a:fld>
            <a:endParaRPr lang="en-US"/>
          </a:p>
        </p:txBody>
      </p:sp>
    </p:spTree>
    <p:extLst>
      <p:ext uri="{BB962C8B-B14F-4D97-AF65-F5344CB8AC3E}">
        <p14:creationId xmlns:p14="http://schemas.microsoft.com/office/powerpoint/2010/main" val="157535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1.5 </a:t>
            </a:r>
            <a:r>
              <a:rPr lang="en-US" sz="1200" b="0" i="0" u="none" strike="noStrike" kern="1200" baseline="0" dirty="0" smtClean="0">
                <a:solidFill>
                  <a:schemeClr val="tx1"/>
                </a:solidFill>
                <a:latin typeface="+mn-lt"/>
                <a:ea typeface="+mn-ea"/>
                <a:cs typeface="+mn-cs"/>
              </a:rPr>
              <a:t>This figure shows the fraction of various terrestrial biomes that have been destroyed and converted to other land uses (cultivation, urbanization, etc.). Human transformation of the planet is readily apparent from NASA’s global view of Earth at night, which shows the lights of cities and villages.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7</a:t>
            </a:fld>
            <a:endParaRPr lang="en-US"/>
          </a:p>
        </p:txBody>
      </p:sp>
    </p:spTree>
    <p:extLst>
      <p:ext uri="{BB962C8B-B14F-4D97-AF65-F5344CB8AC3E}">
        <p14:creationId xmlns:p14="http://schemas.microsoft.com/office/powerpoint/2010/main" val="4214382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u="none" strike="noStrike" kern="1200" baseline="0" dirty="0" smtClean="0">
                <a:solidFill>
                  <a:schemeClr val="tx1"/>
                </a:solidFill>
                <a:latin typeface="+mn-lt"/>
                <a:ea typeface="+mn-ea"/>
                <a:cs typeface="+mn-cs"/>
              </a:rPr>
              <a:t>Figure 1.6 </a:t>
            </a:r>
            <a:r>
              <a:rPr lang="en-IN" sz="1200" b="0" i="0" u="none" strike="noStrike" kern="1200" baseline="0" dirty="0" smtClean="0">
                <a:solidFill>
                  <a:schemeClr val="tx1"/>
                </a:solidFill>
                <a:latin typeface="+mn-lt"/>
                <a:ea typeface="+mn-ea"/>
                <a:cs typeface="+mn-cs"/>
              </a:rPr>
              <a:t>Environmental changes associated with </a:t>
            </a:r>
            <a:r>
              <a:rPr lang="en-US" sz="1200" b="0" i="0" u="none" strike="noStrike" kern="1200" baseline="0" dirty="0" smtClean="0">
                <a:solidFill>
                  <a:schemeClr val="tx1"/>
                </a:solidFill>
                <a:latin typeface="+mn-lt"/>
                <a:ea typeface="+mn-ea"/>
                <a:cs typeface="+mn-cs"/>
              </a:rPr>
              <a:t>(A) increased concentration of various greenhouse gases and (B) global warming include (C) sea level rise, (D) ocean acidification, (E) reduced ice cover, and (F) an increased severity of wildfires. GHGs, greenhouse gases; IPCC, Intergovernmental </a:t>
            </a:r>
            <a:r>
              <a:rPr lang="en-IN" sz="1200" b="0" i="0" u="none" strike="noStrike" kern="1200" baseline="0" dirty="0" smtClean="0">
                <a:solidFill>
                  <a:schemeClr val="tx1"/>
                </a:solidFill>
                <a:latin typeface="+mn-lt"/>
                <a:ea typeface="+mn-ea"/>
                <a:cs typeface="+mn-cs"/>
              </a:rPr>
              <a:t>Panel on Climate Change.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8</a:t>
            </a:fld>
            <a:endParaRPr lang="en-US"/>
          </a:p>
        </p:txBody>
      </p:sp>
    </p:spTree>
    <p:extLst>
      <p:ext uri="{BB962C8B-B14F-4D97-AF65-F5344CB8AC3E}">
        <p14:creationId xmlns:p14="http://schemas.microsoft.com/office/powerpoint/2010/main" val="3169156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u="none" strike="noStrike" kern="1200" baseline="0" dirty="0" smtClean="0">
                <a:solidFill>
                  <a:schemeClr val="tx1"/>
                </a:solidFill>
                <a:latin typeface="+mn-lt"/>
                <a:ea typeface="+mn-ea"/>
                <a:cs typeface="+mn-cs"/>
              </a:rPr>
              <a:t>Figure 1.7 </a:t>
            </a:r>
            <a:r>
              <a:rPr lang="en-IN" sz="1200" b="0" i="0" u="none" strike="noStrike" kern="1200" baseline="0" dirty="0" smtClean="0">
                <a:solidFill>
                  <a:schemeClr val="tx1"/>
                </a:solidFill>
                <a:latin typeface="+mn-lt"/>
                <a:ea typeface="+mn-ea"/>
                <a:cs typeface="+mn-cs"/>
              </a:rPr>
              <a:t>In a comprehensive study </a:t>
            </a:r>
            <a:r>
              <a:rPr lang="en-US" sz="1200" b="0" i="0" u="none" strike="noStrike" kern="1200" baseline="0" dirty="0" smtClean="0">
                <a:solidFill>
                  <a:schemeClr val="tx1"/>
                </a:solidFill>
                <a:latin typeface="+mn-lt"/>
                <a:ea typeface="+mn-ea"/>
                <a:cs typeface="+mn-cs"/>
              </a:rPr>
              <a:t>analyzing changes in Earth’s oceans over a five-year period, researchers found that nearly two-thirds of ocean areas have </a:t>
            </a:r>
            <a:r>
              <a:rPr lang="en-IN" sz="1200" b="0" i="0" u="none" strike="noStrike" kern="1200" baseline="0" dirty="0" smtClean="0">
                <a:solidFill>
                  <a:schemeClr val="tx1"/>
                </a:solidFill>
                <a:latin typeface="+mn-lt"/>
                <a:ea typeface="+mn-ea"/>
                <a:cs typeface="+mn-cs"/>
              </a:rPr>
              <a:t>experienced increased human impact. </a:t>
            </a:r>
            <a:r>
              <a:rPr lang="en-US" sz="1200" b="0" i="0" u="none" strike="noStrike" kern="1200" baseline="0" dirty="0" smtClean="0">
                <a:solidFill>
                  <a:schemeClr val="tx1"/>
                </a:solidFill>
                <a:latin typeface="+mn-lt"/>
                <a:ea typeface="+mn-ea"/>
                <a:cs typeface="+mn-cs"/>
              </a:rPr>
              <a:t>This graphic shows the change from 2008 to 2013, with shades of red indicating an increased human impact, while blue </a:t>
            </a:r>
            <a:r>
              <a:rPr lang="en-US" sz="1200" b="0" i="0" u="none" strike="noStrike" kern="1200" baseline="0" dirty="0" smtClean="0">
                <a:solidFill>
                  <a:schemeClr val="tx1"/>
                </a:solidFill>
                <a:latin typeface="+mn-lt"/>
                <a:ea typeface="+mn-ea"/>
                <a:cs typeface="+mn-cs"/>
              </a:rPr>
              <a:t>shows </a:t>
            </a:r>
            <a:r>
              <a:rPr lang="en-IN" sz="1200" b="0" i="0" u="none" strike="noStrike" kern="1200" baseline="0" dirty="0" smtClean="0">
                <a:solidFill>
                  <a:schemeClr val="tx1"/>
                </a:solidFill>
                <a:latin typeface="+mn-lt"/>
                <a:ea typeface="+mn-ea"/>
                <a:cs typeface="+mn-cs"/>
              </a:rPr>
              <a:t>a </a:t>
            </a:r>
            <a:r>
              <a:rPr lang="en-IN" sz="1200" b="0" i="0" u="none" strike="noStrike" kern="1200" baseline="0" dirty="0" smtClean="0">
                <a:solidFill>
                  <a:schemeClr val="tx1"/>
                </a:solidFill>
                <a:latin typeface="+mn-lt"/>
                <a:ea typeface="+mn-ea"/>
                <a:cs typeface="+mn-cs"/>
              </a:rPr>
              <a:t>decrease.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9</a:t>
            </a:fld>
            <a:endParaRPr lang="en-US"/>
          </a:p>
        </p:txBody>
      </p:sp>
    </p:spTree>
    <p:extLst>
      <p:ext uri="{BB962C8B-B14F-4D97-AF65-F5344CB8AC3E}">
        <p14:creationId xmlns:p14="http://schemas.microsoft.com/office/powerpoint/2010/main" val="25110516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5" name="Picture 5" descr="Oxford University Press logo"/>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5976938"/>
            <a:ext cx="2505075" cy="88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Placeholder 1"/>
          <p:cNvSpPr>
            <a:spLocks noGrp="1"/>
          </p:cNvSpPr>
          <p:nvPr>
            <p:ph type="title"/>
          </p:nvPr>
        </p:nvSpPr>
        <p:spPr>
          <a:xfrm>
            <a:off x="450575" y="586409"/>
            <a:ext cx="11317356" cy="566530"/>
          </a:xfrm>
          <a:prstGeom prst="rect">
            <a:avLst/>
          </a:prstGeom>
        </p:spPr>
        <p:txBody>
          <a:bodyPr rtlCol="0" anchor="t">
            <a:normAutofit/>
          </a:bodyPr>
          <a:lstStyle>
            <a:lvl1pPr algn="ctr">
              <a:defRPr sz="3600" b="1" i="1"/>
            </a:lvl1pPr>
          </a:lstStyle>
          <a:p>
            <a:r>
              <a:rPr lang="en-US" smtClean="0"/>
              <a:t>Click to edit Master title style</a:t>
            </a:r>
            <a:endParaRPr lang="en-US" dirty="0"/>
          </a:p>
        </p:txBody>
      </p:sp>
      <p:sp>
        <p:nvSpPr>
          <p:cNvPr id="11" name="Text Placeholder 10"/>
          <p:cNvSpPr>
            <a:spLocks noGrp="1"/>
          </p:cNvSpPr>
          <p:nvPr>
            <p:ph type="body" sz="quarter" idx="11"/>
          </p:nvPr>
        </p:nvSpPr>
        <p:spPr>
          <a:xfrm>
            <a:off x="450851" y="1152525"/>
            <a:ext cx="11317816" cy="477838"/>
          </a:xfrm>
          <a:prstGeom prst="rect">
            <a:avLst/>
          </a:prstGeom>
        </p:spPr>
        <p:txBody>
          <a:bodyPr/>
          <a:lstStyle>
            <a:lvl1pPr marL="0" indent="0" algn="ctr">
              <a:buNone/>
              <a:defRPr sz="2400">
                <a:solidFill>
                  <a:srgbClr val="1F497D"/>
                </a:solidFill>
              </a:defRPr>
            </a:lvl1pPr>
          </a:lstStyle>
          <a:p>
            <a:pPr lvl="0"/>
            <a:r>
              <a:rPr lang="en-US"/>
              <a:t>Edit Master text styles</a:t>
            </a:r>
          </a:p>
        </p:txBody>
      </p:sp>
      <p:sp>
        <p:nvSpPr>
          <p:cNvPr id="6" name="Picture Placeholder 5"/>
          <p:cNvSpPr>
            <a:spLocks noGrp="1"/>
          </p:cNvSpPr>
          <p:nvPr>
            <p:ph type="pic" sz="quarter" idx="10"/>
          </p:nvPr>
        </p:nvSpPr>
        <p:spPr>
          <a:xfrm>
            <a:off x="3710609" y="1808921"/>
            <a:ext cx="4770784" cy="4283766"/>
          </a:xfrm>
          <a:prstGeom prst="rect">
            <a:avLst/>
          </a:prstGeom>
        </p:spPr>
        <p:txBody>
          <a:bodyPr rtlCol="0">
            <a:normAutofit/>
          </a:bodyPr>
          <a:lstStyle/>
          <a:p>
            <a:pPr lvl="0"/>
            <a:r>
              <a:rPr lang="en-US" noProof="0"/>
              <a:t>Click icon to add picture</a:t>
            </a:r>
            <a:endParaRPr lang="en-US" noProof="0" dirty="0"/>
          </a:p>
        </p:txBody>
      </p:sp>
    </p:spTree>
    <p:extLst>
      <p:ext uri="{BB962C8B-B14F-4D97-AF65-F5344CB8AC3E}">
        <p14:creationId xmlns:p14="http://schemas.microsoft.com/office/powerpoint/2010/main" val="3890316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5462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p:txBody>
      </p:sp>
    </p:spTree>
    <p:extLst>
      <p:ext uri="{BB962C8B-B14F-4D97-AF65-F5344CB8AC3E}">
        <p14:creationId xmlns:p14="http://schemas.microsoft.com/office/powerpoint/2010/main" val="3803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8EB49-10B0-434E-B9A9-AEEABF0BE468}"/>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73636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1A7EB-3577-43FD-9B2D-BCEA4F83C945}"/>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546028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8EB49-10B0-434E-B9A9-AEEABF0BE468}"/>
              </a:ext>
            </a:extLst>
          </p:cNvPr>
          <p:cNvSpPr>
            <a:spLocks noGrp="1"/>
          </p:cNvSpPr>
          <p:nvPr>
            <p:ph type="title"/>
          </p:nvPr>
        </p:nvSpPr>
        <p:spPr/>
        <p:txBody>
          <a:bodyPr/>
          <a:lstStyle/>
          <a:p>
            <a:r>
              <a:rPr lang="en-US"/>
              <a:t>Click to edit Master title style</a:t>
            </a:r>
          </a:p>
        </p:txBody>
      </p:sp>
      <p:sp>
        <p:nvSpPr>
          <p:cNvPr id="4" name="Table Placeholder 3">
            <a:extLst>
              <a:ext uri="{FF2B5EF4-FFF2-40B4-BE49-F238E27FC236}">
                <a16:creationId xmlns:a16="http://schemas.microsoft.com/office/drawing/2014/main" id="{143F8EF5-4C16-48DE-A586-E7CCF94F9F03}"/>
              </a:ext>
            </a:extLst>
          </p:cNvPr>
          <p:cNvSpPr>
            <a:spLocks noGrp="1"/>
          </p:cNvSpPr>
          <p:nvPr>
            <p:ph type="tbl" sz="quarter" idx="10"/>
          </p:nvPr>
        </p:nvSpPr>
        <p:spPr>
          <a:xfrm>
            <a:off x="1366838" y="808037"/>
            <a:ext cx="9759950" cy="5045832"/>
          </a:xfrm>
        </p:spPr>
        <p:txBody>
          <a:bodyPr rtlCol="0">
            <a:normAutofit/>
          </a:bodyPr>
          <a:lstStyle/>
          <a:p>
            <a:pPr lvl="0"/>
            <a:endParaRPr lang="en-US" noProof="0"/>
          </a:p>
        </p:txBody>
      </p:sp>
      <p:sp>
        <p:nvSpPr>
          <p:cNvPr id="6" name="Text Placeholder 5">
            <a:extLst>
              <a:ext uri="{FF2B5EF4-FFF2-40B4-BE49-F238E27FC236}">
                <a16:creationId xmlns:a16="http://schemas.microsoft.com/office/drawing/2014/main" id="{F24482F5-5C68-40F1-BAC8-3387D676EB94}"/>
              </a:ext>
            </a:extLst>
          </p:cNvPr>
          <p:cNvSpPr>
            <a:spLocks noGrp="1"/>
          </p:cNvSpPr>
          <p:nvPr>
            <p:ph type="body" sz="quarter" idx="11"/>
          </p:nvPr>
        </p:nvSpPr>
        <p:spPr>
          <a:xfrm>
            <a:off x="1366838" y="5973510"/>
            <a:ext cx="9759950" cy="503490"/>
          </a:xfr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03442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235727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6"/>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588" y="3175"/>
            <a:ext cx="121904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8" name="Text Placeholder 2"/>
          <p:cNvSpPr>
            <a:spLocks noGrp="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0"/>
            <a:r>
              <a:rPr lang="en-US" altLang="en-US" smtClean="0"/>
              <a:t>Click to edit Master text styles</a:t>
            </a:r>
          </a:p>
        </p:txBody>
      </p:sp>
      <p:sp>
        <p:nvSpPr>
          <p:cNvPr id="9" name="TextBox 8"/>
          <p:cNvSpPr txBox="1">
            <a:spLocks noChangeArrowheads="1"/>
          </p:cNvSpPr>
          <p:nvPr userDrawn="1"/>
        </p:nvSpPr>
        <p:spPr bwMode="auto">
          <a:xfrm>
            <a:off x="10363200" y="6605588"/>
            <a:ext cx="1827213" cy="246062"/>
          </a:xfrm>
          <a:prstGeom prst="rect">
            <a:avLst/>
          </a:prstGeom>
          <a:noFill/>
          <a:ln>
            <a:noFill/>
          </a:ln>
        </p:spPr>
        <p:txBody>
          <a:bodyPr wrap="none">
            <a:spAutoFit/>
          </a:bodyPr>
          <a:lstStyle>
            <a:lvl1pPr>
              <a:defRPr sz="2400" b="1">
                <a:solidFill>
                  <a:schemeClr val="bg2"/>
                </a:solidFill>
                <a:latin typeface="Times New Roman" panose="02020603050405020304" pitchFamily="18" charset="0"/>
                <a:ea typeface="ＭＳ Ｐゴシック" panose="020B0600070205080204" pitchFamily="34" charset="-128"/>
              </a:defRPr>
            </a:lvl1pPr>
            <a:lvl2pPr marL="742950" indent="-285750">
              <a:defRPr sz="2400" b="1">
                <a:solidFill>
                  <a:schemeClr val="bg2"/>
                </a:solidFill>
                <a:latin typeface="Times New Roman" panose="02020603050405020304" pitchFamily="18" charset="0"/>
                <a:ea typeface="ＭＳ Ｐゴシック" panose="020B0600070205080204" pitchFamily="34" charset="-128"/>
              </a:defRPr>
            </a:lvl2pPr>
            <a:lvl3pPr marL="1143000" indent="-228600">
              <a:defRPr sz="2400" b="1">
                <a:solidFill>
                  <a:schemeClr val="bg2"/>
                </a:solidFill>
                <a:latin typeface="Times New Roman" panose="02020603050405020304" pitchFamily="18" charset="0"/>
                <a:ea typeface="ＭＳ Ｐゴシック" panose="020B0600070205080204" pitchFamily="34" charset="-128"/>
              </a:defRPr>
            </a:lvl3pPr>
            <a:lvl4pPr marL="1600200" indent="-228600">
              <a:defRPr sz="2400" b="1">
                <a:solidFill>
                  <a:schemeClr val="bg2"/>
                </a:solidFill>
                <a:latin typeface="Times New Roman" panose="02020603050405020304" pitchFamily="18" charset="0"/>
                <a:ea typeface="ＭＳ Ｐゴシック" panose="020B0600070205080204" pitchFamily="34" charset="-128"/>
              </a:defRPr>
            </a:lvl4pPr>
            <a:lvl5pPr marL="2057400" indent="-228600">
              <a:defRPr sz="2400" b="1">
                <a:solidFill>
                  <a:schemeClr val="bg2"/>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9pPr>
          </a:lstStyle>
          <a:p>
            <a:pPr algn="r" eaLnBrk="1" fontAlgn="auto" hangingPunct="1">
              <a:spcBef>
                <a:spcPts val="0"/>
              </a:spcBef>
              <a:spcAft>
                <a:spcPts val="0"/>
              </a:spcAft>
              <a:defRPr/>
            </a:pPr>
            <a:r>
              <a:rPr lang="en-US" altLang="en-US" sz="1000" b="0" dirty="0">
                <a:solidFill>
                  <a:schemeClr val="tx1"/>
                </a:solidFill>
                <a:latin typeface="+mj-lt"/>
                <a:cs typeface="Arial" panose="020B0604020202020204" pitchFamily="34" charset="0"/>
              </a:rPr>
              <a:t>© </a:t>
            </a:r>
            <a:r>
              <a:rPr lang="en-US" altLang="en-US" sz="1000" b="0" dirty="0" smtClean="0">
                <a:solidFill>
                  <a:schemeClr val="tx1"/>
                </a:solidFill>
                <a:latin typeface="+mj-lt"/>
                <a:cs typeface="Arial" panose="020B0604020202020204" pitchFamily="34" charset="0"/>
              </a:rPr>
              <a:t>2024 </a:t>
            </a:r>
            <a:r>
              <a:rPr lang="en-US" altLang="en-US" sz="1000" b="0" dirty="0">
                <a:solidFill>
                  <a:schemeClr val="tx1"/>
                </a:solidFill>
                <a:latin typeface="+mj-lt"/>
                <a:cs typeface="Arial" panose="020B0604020202020204" pitchFamily="34" charset="0"/>
              </a:rPr>
              <a:t>Oxford University Press</a:t>
            </a:r>
          </a:p>
        </p:txBody>
      </p:sp>
    </p:spTree>
  </p:cSld>
  <p:clrMap bg1="lt1" tx1="dk1" bg2="lt2" tx2="dk2" accent1="accent1" accent2="accent2" accent3="accent3" accent4="accent4" accent5="accent5" accent6="accent6" hlink="hlink" folHlink="folHlink"/>
  <p:sldLayoutIdLst>
    <p:sldLayoutId id="2147483692" r:id="rId1"/>
    <p:sldLayoutId id="2147483687" r:id="rId2"/>
    <p:sldLayoutId id="2147483688" r:id="rId3"/>
    <p:sldLayoutId id="2147483689" r:id="rId4"/>
  </p:sldLayoutIdLst>
  <p:txStyles>
    <p:titleStyle>
      <a:lvl1pPr algn="ctr" rtl="0" eaLnBrk="0" fontAlgn="base" hangingPunct="0">
        <a:spcBef>
          <a:spcPct val="0"/>
        </a:spcBef>
        <a:spcAft>
          <a:spcPct val="0"/>
        </a:spcAft>
        <a:defRPr sz="3600" kern="12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Calibri" panose="020F0502020204030204" pitchFamily="34" charset="0"/>
        </a:defRPr>
      </a:lvl2pPr>
      <a:lvl3pPr algn="ctr" rtl="0" eaLnBrk="0" fontAlgn="base" hangingPunct="0">
        <a:spcBef>
          <a:spcPct val="0"/>
        </a:spcBef>
        <a:spcAft>
          <a:spcPct val="0"/>
        </a:spcAft>
        <a:defRPr sz="3600">
          <a:solidFill>
            <a:schemeClr val="tx2"/>
          </a:solidFill>
          <a:latin typeface="Calibri" panose="020F0502020204030204" pitchFamily="34" charset="0"/>
        </a:defRPr>
      </a:lvl3pPr>
      <a:lvl4pPr algn="ctr" rtl="0" eaLnBrk="0" fontAlgn="base" hangingPunct="0">
        <a:spcBef>
          <a:spcPct val="0"/>
        </a:spcBef>
        <a:spcAft>
          <a:spcPct val="0"/>
        </a:spcAft>
        <a:defRPr sz="3600">
          <a:solidFill>
            <a:schemeClr val="tx2"/>
          </a:solidFill>
          <a:latin typeface="Calibri" panose="020F0502020204030204" pitchFamily="34" charset="0"/>
        </a:defRPr>
      </a:lvl4pPr>
      <a:lvl5pPr algn="ctr" rtl="0" eaLnBrk="0" fontAlgn="base" hangingPunct="0">
        <a:spcBef>
          <a:spcPct val="0"/>
        </a:spcBef>
        <a:spcAft>
          <a:spcPct val="0"/>
        </a:spcAft>
        <a:defRPr sz="3600">
          <a:solidFill>
            <a:schemeClr val="tx2"/>
          </a:solidFill>
          <a:latin typeface="Calibri" panose="020F0502020204030204" pitchFamily="34" charset="0"/>
        </a:defRPr>
      </a:lvl5pPr>
      <a:lvl6pPr marL="457200" algn="ctr" rtl="0" fontAlgn="base">
        <a:spcBef>
          <a:spcPct val="0"/>
        </a:spcBef>
        <a:spcAft>
          <a:spcPct val="0"/>
        </a:spcAft>
        <a:defRPr sz="3600">
          <a:solidFill>
            <a:schemeClr val="tx2"/>
          </a:solidFill>
          <a:latin typeface="Calibri" panose="020F0502020204030204" pitchFamily="34" charset="0"/>
        </a:defRPr>
      </a:lvl6pPr>
      <a:lvl7pPr marL="914400" algn="ctr" rtl="0" fontAlgn="base">
        <a:spcBef>
          <a:spcPct val="0"/>
        </a:spcBef>
        <a:spcAft>
          <a:spcPct val="0"/>
        </a:spcAft>
        <a:defRPr sz="3600">
          <a:solidFill>
            <a:schemeClr val="tx2"/>
          </a:solidFill>
          <a:latin typeface="Calibri" panose="020F0502020204030204" pitchFamily="34" charset="0"/>
        </a:defRPr>
      </a:lvl7pPr>
      <a:lvl8pPr marL="1371600" algn="ctr" rtl="0" fontAlgn="base">
        <a:spcBef>
          <a:spcPct val="0"/>
        </a:spcBef>
        <a:spcAft>
          <a:spcPct val="0"/>
        </a:spcAft>
        <a:defRPr sz="3600">
          <a:solidFill>
            <a:schemeClr val="tx2"/>
          </a:solidFill>
          <a:latin typeface="Calibri" panose="020F0502020204030204" pitchFamily="34" charset="0"/>
        </a:defRPr>
      </a:lvl8pPr>
      <a:lvl9pPr marL="1828800" algn="ctr" rtl="0" fontAlgn="base">
        <a:spcBef>
          <a:spcPct val="0"/>
        </a:spcBef>
        <a:spcAft>
          <a:spcPct val="0"/>
        </a:spcAft>
        <a:defRPr sz="3600">
          <a:solidFill>
            <a:schemeClr val="tx2"/>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0" y="0"/>
            <a:ext cx="12192000" cy="369888"/>
          </a:xfrm>
          <a:prstGeom prst="rect">
            <a:avLst/>
          </a:prstGeom>
          <a:solidFill>
            <a:srgbClr val="001A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lvl="0"/>
            <a:r>
              <a:rPr lang="en-US" altLang="en-US" smtClean="0"/>
              <a:t>Click to edit Master title style</a:t>
            </a:r>
          </a:p>
        </p:txBody>
      </p:sp>
      <p:sp>
        <p:nvSpPr>
          <p:cNvPr id="2051" name="Text Placeholder 3"/>
          <p:cNvSpPr>
            <a:spLocks noGrp="1"/>
          </p:cNvSpPr>
          <p:nvPr>
            <p:ph type="body" idx="1"/>
          </p:nvPr>
        </p:nvSpPr>
        <p:spPr bwMode="auto">
          <a:xfrm>
            <a:off x="838200" y="952500"/>
            <a:ext cx="10515600" cy="522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6" name="TextBox 5">
            <a:extLst>
              <a:ext uri="{FF2B5EF4-FFF2-40B4-BE49-F238E27FC236}">
                <a16:creationId xmlns:a16="http://schemas.microsoft.com/office/drawing/2014/main" id="{B9A352A1-3B59-4F46-8B27-7104614BE002}"/>
              </a:ext>
            </a:extLst>
          </p:cNvPr>
          <p:cNvSpPr txBox="1">
            <a:spLocks noChangeArrowheads="1"/>
          </p:cNvSpPr>
          <p:nvPr userDrawn="1"/>
        </p:nvSpPr>
        <p:spPr bwMode="auto">
          <a:xfrm>
            <a:off x="10363200" y="6605588"/>
            <a:ext cx="1827213" cy="246062"/>
          </a:xfrm>
          <a:prstGeom prst="rect">
            <a:avLst/>
          </a:prstGeom>
          <a:noFill/>
          <a:ln>
            <a:noFill/>
          </a:ln>
        </p:spPr>
        <p:txBody>
          <a:bodyPr wrap="none">
            <a:spAutoFit/>
          </a:bodyPr>
          <a:lstStyle>
            <a:lvl1pPr>
              <a:defRPr sz="2400" b="1">
                <a:solidFill>
                  <a:schemeClr val="bg2"/>
                </a:solidFill>
                <a:latin typeface="Times New Roman" panose="02020603050405020304" pitchFamily="18" charset="0"/>
                <a:ea typeface="ＭＳ Ｐゴシック" panose="020B0600070205080204" pitchFamily="34" charset="-128"/>
              </a:defRPr>
            </a:lvl1pPr>
            <a:lvl2pPr marL="742950" indent="-285750">
              <a:defRPr sz="2400" b="1">
                <a:solidFill>
                  <a:schemeClr val="bg2"/>
                </a:solidFill>
                <a:latin typeface="Times New Roman" panose="02020603050405020304" pitchFamily="18" charset="0"/>
                <a:ea typeface="ＭＳ Ｐゴシック" panose="020B0600070205080204" pitchFamily="34" charset="-128"/>
              </a:defRPr>
            </a:lvl2pPr>
            <a:lvl3pPr marL="1143000" indent="-228600">
              <a:defRPr sz="2400" b="1">
                <a:solidFill>
                  <a:schemeClr val="bg2"/>
                </a:solidFill>
                <a:latin typeface="Times New Roman" panose="02020603050405020304" pitchFamily="18" charset="0"/>
                <a:ea typeface="ＭＳ Ｐゴシック" panose="020B0600070205080204" pitchFamily="34" charset="-128"/>
              </a:defRPr>
            </a:lvl3pPr>
            <a:lvl4pPr marL="1600200" indent="-228600">
              <a:defRPr sz="2400" b="1">
                <a:solidFill>
                  <a:schemeClr val="bg2"/>
                </a:solidFill>
                <a:latin typeface="Times New Roman" panose="02020603050405020304" pitchFamily="18" charset="0"/>
                <a:ea typeface="ＭＳ Ｐゴシック" panose="020B0600070205080204" pitchFamily="34" charset="-128"/>
              </a:defRPr>
            </a:lvl4pPr>
            <a:lvl5pPr marL="2057400" indent="-228600">
              <a:defRPr sz="2400" b="1">
                <a:solidFill>
                  <a:schemeClr val="bg2"/>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9pPr>
          </a:lstStyle>
          <a:p>
            <a:pPr algn="r" eaLnBrk="1" fontAlgn="auto" hangingPunct="1">
              <a:spcBef>
                <a:spcPts val="0"/>
              </a:spcBef>
              <a:spcAft>
                <a:spcPts val="0"/>
              </a:spcAft>
              <a:defRPr/>
            </a:pPr>
            <a:r>
              <a:rPr lang="en-US" altLang="en-US" sz="1000" b="0" dirty="0">
                <a:solidFill>
                  <a:schemeClr val="tx1"/>
                </a:solidFill>
                <a:latin typeface="+mj-lt"/>
                <a:cs typeface="Arial" panose="020B0604020202020204" pitchFamily="34" charset="0"/>
              </a:rPr>
              <a:t>© </a:t>
            </a:r>
            <a:r>
              <a:rPr lang="en-US" altLang="en-US" sz="1000" b="0" dirty="0" smtClean="0">
                <a:solidFill>
                  <a:schemeClr val="tx1"/>
                </a:solidFill>
                <a:latin typeface="+mj-lt"/>
                <a:cs typeface="Arial" panose="020B0604020202020204" pitchFamily="34" charset="0"/>
              </a:rPr>
              <a:t>2024 </a:t>
            </a:r>
            <a:r>
              <a:rPr lang="en-US" altLang="en-US" sz="1000" b="0" dirty="0">
                <a:solidFill>
                  <a:schemeClr val="tx1"/>
                </a:solidFill>
                <a:latin typeface="+mj-lt"/>
                <a:cs typeface="Arial" panose="020B0604020202020204" pitchFamily="34" charset="0"/>
              </a:rPr>
              <a:t>Oxford University Press</a:t>
            </a:r>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3" r:id="rId3"/>
  </p:sldLayoutIdLst>
  <p:txStyles>
    <p:titleStyle>
      <a:lvl1pPr algn="l" rtl="0" eaLnBrk="0" fontAlgn="base" hangingPunct="0">
        <a:spcBef>
          <a:spcPct val="0"/>
        </a:spcBef>
        <a:spcAft>
          <a:spcPct val="0"/>
        </a:spcAft>
        <a:defRPr kern="1200">
          <a:solidFill>
            <a:schemeClr val="bg1"/>
          </a:solidFill>
          <a:latin typeface="+mj-lt"/>
          <a:ea typeface="+mj-ea"/>
          <a:cs typeface="+mj-cs"/>
        </a:defRPr>
      </a:lvl1pPr>
      <a:lvl2pPr algn="l" rtl="0" eaLnBrk="0" fontAlgn="base" hangingPunct="0">
        <a:spcBef>
          <a:spcPct val="0"/>
        </a:spcBef>
        <a:spcAft>
          <a:spcPct val="0"/>
        </a:spcAft>
        <a:defRPr>
          <a:solidFill>
            <a:schemeClr val="bg1"/>
          </a:solidFill>
          <a:latin typeface="Calibri" panose="020F0502020204030204" pitchFamily="34" charset="0"/>
        </a:defRPr>
      </a:lvl2pPr>
      <a:lvl3pPr algn="l" rtl="0" eaLnBrk="0" fontAlgn="base" hangingPunct="0">
        <a:spcBef>
          <a:spcPct val="0"/>
        </a:spcBef>
        <a:spcAft>
          <a:spcPct val="0"/>
        </a:spcAft>
        <a:defRPr>
          <a:solidFill>
            <a:schemeClr val="bg1"/>
          </a:solidFill>
          <a:latin typeface="Calibri" panose="020F0502020204030204" pitchFamily="34" charset="0"/>
        </a:defRPr>
      </a:lvl3pPr>
      <a:lvl4pPr algn="l" rtl="0" eaLnBrk="0" fontAlgn="base" hangingPunct="0">
        <a:spcBef>
          <a:spcPct val="0"/>
        </a:spcBef>
        <a:spcAft>
          <a:spcPct val="0"/>
        </a:spcAft>
        <a:defRPr>
          <a:solidFill>
            <a:schemeClr val="bg1"/>
          </a:solidFill>
          <a:latin typeface="Calibri" panose="020F0502020204030204" pitchFamily="34" charset="0"/>
        </a:defRPr>
      </a:lvl4pPr>
      <a:lvl5pPr algn="l" rtl="0" eaLnBrk="0" fontAlgn="base" hangingPunct="0">
        <a:spcBef>
          <a:spcPct val="0"/>
        </a:spcBef>
        <a:spcAft>
          <a:spcPct val="0"/>
        </a:spcAft>
        <a:defRPr>
          <a:solidFill>
            <a:schemeClr val="bg1"/>
          </a:solidFill>
          <a:latin typeface="Calibri" panose="020F0502020204030204" pitchFamily="34" charset="0"/>
        </a:defRPr>
      </a:lvl5pPr>
      <a:lvl6pPr marL="457200" algn="l" rtl="0" fontAlgn="base">
        <a:spcBef>
          <a:spcPct val="0"/>
        </a:spcBef>
        <a:spcAft>
          <a:spcPct val="0"/>
        </a:spcAft>
        <a:defRPr>
          <a:solidFill>
            <a:schemeClr val="bg1"/>
          </a:solidFill>
          <a:latin typeface="Calibri" panose="020F0502020204030204" pitchFamily="34" charset="0"/>
        </a:defRPr>
      </a:lvl6pPr>
      <a:lvl7pPr marL="914400" algn="l" rtl="0" fontAlgn="base">
        <a:spcBef>
          <a:spcPct val="0"/>
        </a:spcBef>
        <a:spcAft>
          <a:spcPct val="0"/>
        </a:spcAft>
        <a:defRPr>
          <a:solidFill>
            <a:schemeClr val="bg1"/>
          </a:solidFill>
          <a:latin typeface="Calibri" panose="020F0502020204030204" pitchFamily="34" charset="0"/>
        </a:defRPr>
      </a:lvl7pPr>
      <a:lvl8pPr marL="1371600" algn="l" rtl="0" fontAlgn="base">
        <a:spcBef>
          <a:spcPct val="0"/>
        </a:spcBef>
        <a:spcAft>
          <a:spcPct val="0"/>
        </a:spcAft>
        <a:defRPr>
          <a:solidFill>
            <a:schemeClr val="bg1"/>
          </a:solidFill>
          <a:latin typeface="Calibri" panose="020F0502020204030204" pitchFamily="34" charset="0"/>
        </a:defRPr>
      </a:lvl8pPr>
      <a:lvl9pPr marL="1828800" algn="l" rtl="0" fontAlgn="base">
        <a:spcBef>
          <a:spcPct val="0"/>
        </a:spcBef>
        <a:spcAft>
          <a:spcPct val="0"/>
        </a:spcAft>
        <a:defRPr>
          <a:solidFill>
            <a:schemeClr val="bg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3"/>
          <p:cNvSpPr>
            <a:spLocks noGrp="1"/>
          </p:cNvSpPr>
          <p:nvPr>
            <p:ph type="title"/>
          </p:nvPr>
        </p:nvSpPr>
        <p:spPr>
          <a:xfrm>
            <a:off x="439738" y="585788"/>
            <a:ext cx="11317287" cy="593017"/>
          </a:xfrm>
        </p:spPr>
        <p:txBody>
          <a:bodyPr>
            <a:noAutofit/>
          </a:bodyPr>
          <a:lstStyle/>
          <a:p>
            <a:pPr eaLnBrk="1" hangingPunct="1"/>
            <a:r>
              <a:rPr lang="en-US" altLang="en-US" sz="3500" dirty="0"/>
              <a:t>CONSERVATION </a:t>
            </a:r>
            <a:r>
              <a:rPr lang="en-US" altLang="en-US" sz="3500" dirty="0" smtClean="0"/>
              <a:t>BIOLOGY</a:t>
            </a:r>
            <a:endParaRPr lang="en-IN" altLang="en-US" sz="2600" dirty="0" smtClean="0"/>
          </a:p>
        </p:txBody>
      </p:sp>
      <p:sp>
        <p:nvSpPr>
          <p:cNvPr id="6147" name="Text Placeholder 5"/>
          <p:cNvSpPr>
            <a:spLocks noGrp="1"/>
          </p:cNvSpPr>
          <p:nvPr>
            <p:ph type="body" sz="quarter" idx="11"/>
          </p:nvPr>
        </p:nvSpPr>
        <p:spPr>
          <a:xfrm>
            <a:off x="450850" y="1178805"/>
            <a:ext cx="11317288" cy="450850"/>
          </a:xfrm>
        </p:spPr>
        <p:txBody>
          <a:bodyPr/>
          <a:lstStyle/>
          <a:p>
            <a:pPr eaLnBrk="1" hangingPunct="1"/>
            <a:r>
              <a:rPr lang="en-US" altLang="en-US" kern="1000" dirty="0" smtClean="0"/>
              <a:t>By </a:t>
            </a:r>
            <a:r>
              <a:rPr lang="en-US" altLang="en-US" kern="1000" dirty="0"/>
              <a:t>Bradley J. </a:t>
            </a:r>
            <a:r>
              <a:rPr lang="en-US" altLang="en-US" kern="1000" dirty="0" err="1"/>
              <a:t>Cardinale</a:t>
            </a:r>
            <a:r>
              <a:rPr lang="de-DE" dirty="0" smtClean="0"/>
              <a:t> and </a:t>
            </a:r>
            <a:r>
              <a:rPr lang="de-DE" dirty="0"/>
              <a:t>James D. Murdoch</a:t>
            </a:r>
            <a:endParaRPr lang="en-IN" altLang="en-US" kern="1000" dirty="0" smtClean="0"/>
          </a:p>
        </p:txBody>
      </p:sp>
      <p:pic>
        <p:nvPicPr>
          <p:cNvPr id="3" name="Picture 2" title="Cov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8482" y="1762127"/>
            <a:ext cx="3775037" cy="483204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1.8 </a:t>
            </a:r>
            <a:r>
              <a:rPr lang="en-US" dirty="0"/>
              <a:t>This map shows the combined effect of current and future dams on the fragmentation and flow regulation of river ecosystems across the globe.</a:t>
            </a:r>
            <a:endParaRPr lang="en-IN" dirty="0"/>
          </a:p>
        </p:txBody>
      </p:sp>
      <p:pic>
        <p:nvPicPr>
          <p:cNvPr id="2" name="Picture 1" descr="A world map shows the combined effect of current and future dams on river ecosystems across the globe. The effects of flow regulation and river fragmentation range from weak, moderate, heavy, and severe. &#10;" title="Figure 1.8 This map shows the combined effect of current and future dams on the fragmentation and flow regulation of river ecosystems across the glob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602" y="1344193"/>
            <a:ext cx="10510796" cy="4169614"/>
          </a:xfrm>
          <a:prstGeom prst="rect">
            <a:avLst/>
          </a:prstGeom>
        </p:spPr>
      </p:pic>
    </p:spTree>
    <p:extLst>
      <p:ext uri="{BB962C8B-B14F-4D97-AF65-F5344CB8AC3E}">
        <p14:creationId xmlns:p14="http://schemas.microsoft.com/office/powerpoint/2010/main" val="643023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1.9 </a:t>
            </a:r>
            <a:r>
              <a:rPr lang="en-US" dirty="0"/>
              <a:t>Accelerating rates of extinction. Prehistoric rates of extinction recorded in the fossil record for invertebrates (mostly marine species) and mammals in the Cenozoic era averaged roughly 1 extinction per 1,000 species per millennium (left). </a:t>
            </a:r>
          </a:p>
        </p:txBody>
      </p:sp>
      <p:pic>
        <p:nvPicPr>
          <p:cNvPr id="2" name="Picture 1" descr="A bar graph plots the extinctions of various species in the millennium. The horizontal axis shows the various species. The vertical axis shows the extinctions per thousand species per millennium ranging from 0 decimal 1 to 1000. The fossil invertbrates and Cenozoic mammals together are labeled as prehistorical rates. Vertebrates since 1500, invertebrates past 50 to 300 years, vertebrates past 10 to 100 years, all species (estimates), and all described species amphibians together are marked as recent historical rates. The extinctions from various species are as follows. Fossil invertebrates: 0 decimal 7 to 1. Cenozoic mammals: 0 decimal 6 to 2. Vertebrtaes since 1500: 1.5 to 400. Invertebrates past 50 to 300 years: 1.15 to 99. Vertebrates past 10 to 100 years: 80 to 90. All species (estimates): 10 to 9900. All described species: 500 to 7000. Target rate less than 10 over next 100 years. Aspirational target 1 after 2120.&#10;" title="Figure 1.9 Accelerating rates of extinction. Prehistoric rates of extinction recorded in the fossil record for invertebrates (mostly marine species) and mammals in the Cenozoic era averaged roughly 1 extinction per 1,000 species per millennium (left).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276" y="1517235"/>
            <a:ext cx="9877448" cy="3823530"/>
          </a:xfrm>
          <a:prstGeom prst="rect">
            <a:avLst/>
          </a:prstGeom>
        </p:spPr>
      </p:pic>
    </p:spTree>
    <p:extLst>
      <p:ext uri="{BB962C8B-B14F-4D97-AF65-F5344CB8AC3E}">
        <p14:creationId xmlns:p14="http://schemas.microsoft.com/office/powerpoint/2010/main" val="3485635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1.10 </a:t>
            </a:r>
            <a:r>
              <a:rPr lang="en-US" dirty="0"/>
              <a:t>Examples of successful efforts to solve global environmental problems like DDT, acid rain, and chlorofluorocarbons, along with the individuals who made the difference.</a:t>
            </a:r>
          </a:p>
        </p:txBody>
      </p:sp>
      <p:pic>
        <p:nvPicPr>
          <p:cNvPr id="2" name="Picture 1" descr="A set of four images show the examples of successful efforts to solve global environmental problems and the individuals who made the difference. The first image under DDT is a picture of a mosquito. In inset is a black and white picture of Rachel Carson. The second image under an acid rain shows bare coniferous leafless trees. In inset is a photo of Gene Likens. The third image under Chlorofluorocarbons shows an illustrative image of globe with purple at pole and green all around it. In inset is the photo of James Lovelock. The fourth image under Biodiversity crisis shows a photo of a rhino and a baby rhino in the wild. There are seven photos of following people, Jane Goodall, Tuy Sereivathana, Nemonte Nenquimo, Gretchen Daily, E. O. Wilson, Wangari Maathai, and Aldo Leopold. There is another picture showing shadow of anonymous image with you followed by a question mark.&#10;" title="Figure 1.10 Examples of successful efforts to solve global environmental problems like DDT, acid rain, and chlorofluorocarbons, along with the individuals who made the differ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6547" y="750442"/>
            <a:ext cx="6778907" cy="5796365"/>
          </a:xfrm>
          <a:prstGeom prst="rect">
            <a:avLst/>
          </a:prstGeom>
        </p:spPr>
      </p:pic>
    </p:spTree>
    <p:extLst>
      <p:ext uri="{BB962C8B-B14F-4D97-AF65-F5344CB8AC3E}">
        <p14:creationId xmlns:p14="http://schemas.microsoft.com/office/powerpoint/2010/main" val="3353428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13</a:t>
            </a:r>
            <a:endParaRPr lang="en-IN" dirty="0"/>
          </a:p>
        </p:txBody>
      </p:sp>
      <p:pic>
        <p:nvPicPr>
          <p:cNvPr id="2" name="Picture 1" descr="A photo of a rhino in wild.&#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1418" y="1011997"/>
            <a:ext cx="7329164" cy="4834007"/>
          </a:xfrm>
          <a:prstGeom prst="rect">
            <a:avLst/>
          </a:prstGeom>
        </p:spPr>
      </p:pic>
    </p:spTree>
    <p:extLst>
      <p:ext uri="{BB962C8B-B14F-4D97-AF65-F5344CB8AC3E}">
        <p14:creationId xmlns:p14="http://schemas.microsoft.com/office/powerpoint/2010/main" val="414613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2</a:t>
            </a:r>
            <a:endParaRPr lang="en-IN" dirty="0"/>
          </a:p>
        </p:txBody>
      </p:sp>
      <p:pic>
        <p:nvPicPr>
          <p:cNvPr id="2" name="Picture 1" descr="A photo of a hammerhead shark.&#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6968" y="692261"/>
            <a:ext cx="6918065" cy="5473479"/>
          </a:xfrm>
          <a:prstGeom prst="rect">
            <a:avLst/>
          </a:prstGeom>
        </p:spPr>
      </p:pic>
    </p:spTree>
    <p:extLst>
      <p:ext uri="{BB962C8B-B14F-4D97-AF65-F5344CB8AC3E}">
        <p14:creationId xmlns:p14="http://schemas.microsoft.com/office/powerpoint/2010/main" val="1162091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US" b="1" dirty="0"/>
              <a:t>Figure 1.1 </a:t>
            </a:r>
            <a:r>
              <a:rPr lang="en-US" dirty="0"/>
              <a:t>Human dominance is but a small fraction of Earth’s 4.6-billion-year history. </a:t>
            </a:r>
          </a:p>
        </p:txBody>
      </p:sp>
      <p:pic>
        <p:nvPicPr>
          <p:cNvPr id="2" name="Picture 1" descr="A timeline shows the years in billions from the formation of earth to the present time. The Hadean era lasts from 4.56 to 4.0. The events marked on the timeline after 4.56 billion years are, formation of earth, earth's core forms, and moon formation. The period from 4.0 to 2.5 is marked as the Archean era. Between 4.0 and 3.5, event marked is, Earliest isotopic evidence for life evidence for oceans. Between 3.5 and 3.0, the event marked is, Earliest fossils or Apex Chert. The era from 2.5 to 0.5 is marked as the Proterozoic era. Between 2.5 and 2.0 is marked rise in atmospheric oxygen. The corresponding image shows circular atoms attached. Between 2.0 and 1.5 is marked, First cells with nucleus. The corresponding image shows a sphere with concentric circles Between 1.0 and 0.5, is marked, First hard-shelled animals. The corresponding image shows a hard rock like structure. The era between 0.5 and 0 is marked as, Phanerozoic era. Between 0.5 and 0 billion years is marked as dinosaurs, the image shows a dinosaur, and right before the 0 billion years is marked Humans. A line graph plotted shows the world population growth in billions ranging from 0 to 10, in years 1750 to 2050. The background of the graph shows a faded image of the world map. A red line is plotted to show the population growth in the developing regions. The population increases steadily from 1750 to 1950, ranging from 1 to 2.5 approximately. From 1950 to 2050, a steep curve is marked ranging from 2.5 in 1950 to 9.5 in 2020. A point on curve, at the year 2000, and population of 7 billion is marked as growth is slowing. Another blue curve shows the population growth in the industrialized regions. The curve increases steadily from the year 1750 to 2050, ranging from 0 to 1.&#10;" title="Figure 1.1 Human dominance is but a small fraction of Earth’s 4.6-billion-year history.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7699" y="651606"/>
            <a:ext cx="10176603" cy="5554789"/>
          </a:xfrm>
          <a:prstGeom prst="rect">
            <a:avLst/>
          </a:prstGeom>
        </p:spPr>
      </p:pic>
    </p:spTree>
    <p:extLst>
      <p:ext uri="{BB962C8B-B14F-4D97-AF65-F5344CB8AC3E}">
        <p14:creationId xmlns:p14="http://schemas.microsoft.com/office/powerpoint/2010/main" val="1913624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1.2 </a:t>
            </a:r>
            <a:r>
              <a:rPr lang="en-US" dirty="0"/>
              <a:t>This graph shows 65 estimates of Earth’s carrying capacity for humans (</a:t>
            </a:r>
            <a:r>
              <a:rPr lang="en-US" i="1" dirty="0"/>
              <a:t>y </a:t>
            </a:r>
            <a:r>
              <a:rPr lang="en-US" dirty="0"/>
              <a:t>axis, maximum population size) that have been published over time (</a:t>
            </a:r>
            <a:r>
              <a:rPr lang="en-US" i="1" dirty="0"/>
              <a:t>x </a:t>
            </a:r>
            <a:r>
              <a:rPr lang="en-US" dirty="0"/>
              <a:t>axis, year of publication). </a:t>
            </a:r>
          </a:p>
        </p:txBody>
      </p:sp>
      <p:pic>
        <p:nvPicPr>
          <p:cNvPr id="2" name="Picture 1" descr="A line graph plotted shows the estimates of earth's carrying capacity for humans. The horizontal axis shows year from 1650, to 2000. The vertical axis shows the maximum population in billions. There is a picture of lots of people standing. From 1650 to 1850, the population remains around 10. Around 1900, it starts increasing and reaches up to 100. It keeps fluctuating up and down reaches the maximum of 1000 around 1965.The upper interval equals 12 billion. Following is the approximate values in the format, year: population. 1670: 20, 1700:15, 1750:10,1800:12,1850:8, 1900: 7, 1950: 10, 2000: 5.&#10;" title="Figure 1.2 This graph shows 65 estimates of Earth’s carrying capacity for humans (y axis, maximum population size) that have been published over time (x axis, year of publication).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8586" y="1087167"/>
            <a:ext cx="8494828" cy="4683666"/>
          </a:xfrm>
          <a:prstGeom prst="rect">
            <a:avLst/>
          </a:prstGeom>
        </p:spPr>
      </p:pic>
    </p:spTree>
    <p:extLst>
      <p:ext uri="{BB962C8B-B14F-4D97-AF65-F5344CB8AC3E}">
        <p14:creationId xmlns:p14="http://schemas.microsoft.com/office/powerpoint/2010/main" val="2708696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1.3 </a:t>
            </a:r>
            <a:r>
              <a:rPr lang="en-US" dirty="0"/>
              <a:t>The average child born in the modern era will have (A) a greater chance of survival and a higher life expectancy and (B) greater per capita wealth than any generation in human history. </a:t>
            </a:r>
          </a:p>
        </p:txBody>
      </p:sp>
      <p:pic>
        <p:nvPicPr>
          <p:cNvPr id="2" name="Picture 1" descr="Set of two line graphs, A and B show the infant mortality rate and world G D P per capita for many years. Graph A shows the infant mortality per 1,000 births, and Life expectancy at birth in years for years 1900 to 2000. The infant mortality rate is recorded as 165 in the year 1900, and drops down to 7 in the year 2000. The life expectancy at birth is recorded as 47 years in 1900, and increases up to 76 years in 2000. A box between both the lines plotted reads, Life expectancy increases while infant mortality rates drop. Graph B shows the World G D P per capita for years 1500 to 2000. The vertical axis shows the World G D P per capita, 1990 international dollars. The horizontal axis shows the years from 1500 to 2000. There are four towers of coins between the two axes of different heights. The G D P for years 1500 to 1800 is around 500. From 1850, the G D P has been rising exponentially. In the year 2008, goes above 7000. &#10;" title="Figure 1.3 The average child born in the modern era will have (A) a greater chance of survival and a higher life expectancy and (B) greater per capita wealth than any generation in human history.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033" y="1501112"/>
            <a:ext cx="10635934" cy="3855776"/>
          </a:xfrm>
          <a:prstGeom prst="rect">
            <a:avLst/>
          </a:prstGeom>
        </p:spPr>
      </p:pic>
    </p:spTree>
    <p:extLst>
      <p:ext uri="{BB962C8B-B14F-4D97-AF65-F5344CB8AC3E}">
        <p14:creationId xmlns:p14="http://schemas.microsoft.com/office/powerpoint/2010/main" val="4090252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1.4 </a:t>
            </a:r>
            <a:r>
              <a:rPr lang="en-US" dirty="0"/>
              <a:t>While the “average” person born in the modern era will live a longer, healthier, and more prosperous life than their ancestors, more than 1.6 billion people still live in extreme poverty and are malnourished. </a:t>
            </a:r>
          </a:p>
        </p:txBody>
      </p:sp>
      <p:pic>
        <p:nvPicPr>
          <p:cNvPr id="2" name="Picture 1" descr="A photo shows a row of dilapidated huts which look very shabby and covered by plastic sheets of different colors. Toward the corner, right in front of the huts is stagnated dirty water, and mud on the other side.&#10;" title="Figure 1.4 While the “average” person born in the modern era will live a longer, healthier, and more prosperous life than their ancestors, more than 1.6 billion people still live in extreme poverty and are malnourished.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7807" y="1135335"/>
            <a:ext cx="9456387" cy="4587330"/>
          </a:xfrm>
          <a:prstGeom prst="rect">
            <a:avLst/>
          </a:prstGeom>
        </p:spPr>
      </p:pic>
    </p:spTree>
    <p:extLst>
      <p:ext uri="{BB962C8B-B14F-4D97-AF65-F5344CB8AC3E}">
        <p14:creationId xmlns:p14="http://schemas.microsoft.com/office/powerpoint/2010/main" val="1309625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1.5 </a:t>
            </a:r>
            <a:r>
              <a:rPr lang="en-US" dirty="0"/>
              <a:t>This figure shows the fraction of various terrestrial biomes that have </a:t>
            </a:r>
            <a:r>
              <a:rPr lang="en-US" dirty="0" smtClean="0"/>
              <a:t>been destroyed </a:t>
            </a:r>
            <a:r>
              <a:rPr lang="en-US" dirty="0"/>
              <a:t>and converted to other land uses (cultivation, urbanization, etc.). </a:t>
            </a:r>
          </a:p>
        </p:txBody>
      </p:sp>
      <p:pic>
        <p:nvPicPr>
          <p:cNvPr id="2" name="Picture 1" descr="A world map shows the night view of the world with visible lights all over, and a bar graph shows the fraction of various terrestrial biomes that have been destroyed and converted to other land uses. The horizontal axis shows the Fraction of potential area converted ranging from negative 10 to 100, in increments of 10. The vertical axis shows the various terrestrial biomes. The approximate data of the conversions of original biomes in the format, terrestrial biome: Loss by 1950; Loss between 1950 and 1990; and Projected loss by 2050 are as follows. Tundra: blank; blank; and 0 to 2. Boreal forests: 0 to 2; 2 to 2.5; and 2.5 to 3. Temperate coniferous forests: 0 to 20; 20 to 21; and 21 to 30. Tropical and subtropical moist broadleaf forests: 0 to 23; 23 to 25; and 25 to 41. Montane grasslands and shrublands: 0 to 23; 23 to 25; and 25 to 40. Deserts: 0 to 24; 24 to 29; and 29 to 31. Tropical and subtropical coniferous forests: 0 to 38; 38 to 40; and 40 to 68. Tropical and subtropical grasslands, savannas, and shrublands: 0 to 40; 40 to 50; and 50 to 69. Flooded grasslands and savannas: 0 to 40; 40 to 51; and 51 to 60. Tropical and subtropical dry broadleaf forests: 0 to 42; 42 to 53; and 53 to 70. Temperate broadleaf and mixed forests: 0 to 53; 53 to 55; and 55 to 61. Temperate broadleaf and mixed forests: 0 to 53; 53 to 53.1; and 53.1 to 55. Temperate forest steppe and woodland: 0 to 68; 68 to 70; and negative 10 to 0. Mediterranean forests, woodlands, and scrub: 0 to 69; 69; and 69 to 70.&#10;" title="Figure 1.5 This figure shows the fraction of various terrestrial biomes that have been destroyed and converted to other land uses (cultivation, urbanization, etc.). Human transformation of the planet is readily apparent from NASA’s global view of Earth at night, which shows the lights of cities and villag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0337" y="792122"/>
            <a:ext cx="7271327" cy="5677517"/>
          </a:xfrm>
          <a:prstGeom prst="rect">
            <a:avLst/>
          </a:prstGeom>
        </p:spPr>
      </p:pic>
    </p:spTree>
    <p:extLst>
      <p:ext uri="{BB962C8B-B14F-4D97-AF65-F5344CB8AC3E}">
        <p14:creationId xmlns:p14="http://schemas.microsoft.com/office/powerpoint/2010/main" val="208151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IN" b="1" dirty="0"/>
              <a:t>Figure 1.6 </a:t>
            </a:r>
            <a:r>
              <a:rPr lang="en-IN" dirty="0"/>
              <a:t>Environmental changes associated with </a:t>
            </a:r>
            <a:r>
              <a:rPr lang="en-US" dirty="0"/>
              <a:t>(A) increased concentration of various greenhouse gases </a:t>
            </a:r>
          </a:p>
        </p:txBody>
      </p:sp>
      <p:pic>
        <p:nvPicPr>
          <p:cNvPr id="2" name="Picture 1" descr="Six line graphs, A to F illustrate the various effects of the environmental changes from the 80s to the 2000s. Graph A plots the increasing concentration of the greenhouse gases versus years. The year ranges from 1850 to 2000. The concentration marks the levels of carbon dioxide in ppm, methane, and Nitrous oxide in ppb. The carbon dioxide level recorded in year 1850 is 280 ppm, and it gradually increases over the years, and reaches to about 360 ppm in the year 2000. The methane levels recorded in 1850 is around 800 ppb, it reaches around 282 in 1900, then rises steeply to 300 ppb in 1950, in 2000 the level recorded is around 1700 ppb. The level of nitrous oxide remains 270 ppb for few years around 1850. It rises gradually and in year 2000, the level recorded is 310 ppb. Graph B plots global surface temperature versus year. The year ranging from 1850 to 2000. The temperature in degree Celsius ranging from negative 1 decimal 0 to 2 decimal 0. The observed temperature recorded around the year 1900 is negative 0 decimal 4. With regular fluctuations, it reaches a level of 0.1 in year 2000. The land temperature too follows almost the same trend, starting around negative 0 decimal 6 in 1850 to around 0.1 in 2000. The combined temperature in year 1850, is around negative 0 decimal 7. It reaches a peak of around negative 0 decimal 3 before 1900. The line graph is almost similar to the other two lines and is recorded around 0 decimal 3 in 2000. Graph C plots global sea level rise in meters relative to 1900 versus year. The year ranging from 1900 to 2000. The levels of CO2 ranging from negative 280 to 430. There are lines of four different colors indicate different data sets. In year 1900, the depth marked is around negative 0 decimal 15. It raises with regular fluctuations it marks 0 decimal 05 in year 2000. A dashed horizontal line marked at 0 depth is marked as, average from 1986 to 2005. Graph D plots the levels of C O 2 versus year. The year ranging from 1940 to 2010. The carbon dioxide levels in atmosphere and seawater, and seawater PH. The atmospheric Carbon dioxide level is marked around 310 in year 1960. It gradually raises, and reaches the level of 385 in year 2010. The carbon dioxide levels in seawater records many up and down fluctuating lines ranging between 8 decimal 18 in 1990 and 8 decimal 33 in 2010. The pH level of the sea water too fluctuates up and down vertically 8 decimal 09 in 1990 to 5 decimal 05 in 2010. Graph E plots the Arctic sea ice extent versus year. The year ranging from 1900 to 2100. The Arctic sea ice extent in millions of km2 ranging from 0 to 10. The ice cover marked in the year 1900 is around 9, and drops down to around 3 by 2100. Observations and mean and range of IPCC models are marked. Graph F plots the cumulative forest area burned versus year. The year ranging from 1985 to 2015. The cumulative forest area burned ranging from 0 to 25. The line of wildfires with climate change starts at 0 in 1985 and ends at 24 in 2015. The line for wildfires without climate change starts at 0 in 1985 and ends at 12 in 2015.&#10;" title="Figure 1.6 Environmental changes associated with (A) increased concentration of various greenhouse gase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9073" y="497894"/>
            <a:ext cx="4893853" cy="6016450"/>
          </a:xfrm>
          <a:prstGeom prst="rect">
            <a:avLst/>
          </a:prstGeom>
        </p:spPr>
      </p:pic>
    </p:spTree>
    <p:extLst>
      <p:ext uri="{BB962C8B-B14F-4D97-AF65-F5344CB8AC3E}">
        <p14:creationId xmlns:p14="http://schemas.microsoft.com/office/powerpoint/2010/main" val="68371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IN" b="1" dirty="0"/>
              <a:t>Figure 1.7 </a:t>
            </a:r>
            <a:r>
              <a:rPr lang="en-IN" dirty="0"/>
              <a:t>In a comprehensive study </a:t>
            </a:r>
            <a:r>
              <a:rPr lang="en-US" dirty="0"/>
              <a:t>analyzing changes in Earth’s oceans over a five-year period, researchers found that nearly two-thirds of ocean areas have </a:t>
            </a:r>
            <a:r>
              <a:rPr lang="en-IN" dirty="0"/>
              <a:t>experienced increased human impact. </a:t>
            </a:r>
            <a:endParaRPr lang="en-US" dirty="0"/>
          </a:p>
        </p:txBody>
      </p:sp>
      <p:pic>
        <p:nvPicPr>
          <p:cNvPr id="2" name="Picture 1" descr="A map of earth and a scale shows the changes in earth's ocean. The scale shows the change in cumulative impact. The left end is blue at negative 3, negative 2 at green, light green at negative 1, yellow at 0, orange at 1, red at 2, and maroon at 3. The map shows most of the red and orange in the center region. It has mostly green and blue patches toward the bottom and down. &#10;" title="Figure 1.7 In a comprehensive study analyzing changes in Earth’s oceans over a five-year period, researchers found that nearly two-thirds of ocean areas have experienced increased human impact.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5454" y="1168187"/>
            <a:ext cx="6941092" cy="4521626"/>
          </a:xfrm>
          <a:prstGeom prst="rect">
            <a:avLst/>
          </a:prstGeom>
        </p:spPr>
      </p:pic>
    </p:spTree>
    <p:extLst>
      <p:ext uri="{BB962C8B-B14F-4D97-AF65-F5344CB8AC3E}">
        <p14:creationId xmlns:p14="http://schemas.microsoft.com/office/powerpoint/2010/main" val="2267155354"/>
      </p:ext>
    </p:extLst>
  </p:cSld>
  <p:clrMapOvr>
    <a:masterClrMapping/>
  </p:clrMapOvr>
</p:sld>
</file>

<file path=ppt/theme/theme1.xml><?xml version="1.0" encoding="utf-8"?>
<a:theme xmlns:a="http://schemas.openxmlformats.org/drawingml/2006/main" name="Text Content Templat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xford Template 2020-05-05" id="{B78F6A64-C076-4E15-90E5-9A59F0E29698}" vid="{18DFF3BF-7F46-4B14-BD35-A03A29764567}"/>
    </a:ext>
  </a:extLst>
</a:theme>
</file>

<file path=ppt/theme/theme2.xml><?xml version="1.0" encoding="utf-8"?>
<a:theme xmlns:a="http://schemas.openxmlformats.org/drawingml/2006/main" name="Figure-Only Templat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xford Template 2020-05-05" id="{B78F6A64-C076-4E15-90E5-9A59F0E29698}" vid="{18DFF3BF-7F46-4B14-BD35-A03A2976456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8900F5E31C89A48940A57403082843D" ma:contentTypeVersion="21" ma:contentTypeDescription="Create a new document." ma:contentTypeScope="" ma:versionID="e01f1bea4eea15a4ab808c7b93f055c4">
  <xsd:schema xmlns:xsd="http://www.w3.org/2001/XMLSchema" xmlns:xs="http://www.w3.org/2001/XMLSchema" xmlns:p="http://schemas.microsoft.com/office/2006/metadata/properties" xmlns:ns1="http://schemas.microsoft.com/sharepoint/v3" xmlns:ns2="37b7e42e-eaac-4c0c-b7ab-65d932e301c3" xmlns:ns3="7c20e60f-09c9-4b20-a5fa-550b7d980542" targetNamespace="http://schemas.microsoft.com/office/2006/metadata/properties" ma:root="true" ma:fieldsID="28466d567d11318e3f496e19d5c5c29c" ns1:_="" ns2:_="" ns3:_="">
    <xsd:import namespace="http://schemas.microsoft.com/sharepoint/v3"/>
    <xsd:import namespace="37b7e42e-eaac-4c0c-b7ab-65d932e301c3"/>
    <xsd:import namespace="7c20e60f-09c9-4b20-a5fa-550b7d980542"/>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ForpracticeorgradableforLMS_x003f_" minOccurs="0"/>
                <xsd:element ref="ns2:MediaServiceObjectDetectorVersions" minOccurs="0"/>
                <xsd:element ref="ns2:MediaServiceLocation" minOccurs="0"/>
                <xsd:element ref="ns1:_ip_UnifiedCompliancePolicyProperties" minOccurs="0"/>
                <xsd:element ref="ns1:_ip_UnifiedCompliancePolicyUIAction" minOccurs="0"/>
                <xsd:element ref="ns2:CanthisbeconvertedbyStraive" minOccurs="0"/>
                <xsd:element ref="ns2:Date" minOccurs="0"/>
                <xsd:element ref="ns2:MediaServiceSearchProperties" minOccurs="0"/>
                <xsd:element ref="ns2:LearnosityQuestionType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xsd:simpleType>
        <xsd:restriction base="dms:Note"/>
      </xsd:simpleType>
    </xsd:element>
    <xsd:element name="_ip_UnifiedCompliancePolicyUIAction" ma:index="24"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b7e42e-eaac-4c0c-b7ab-65d932e301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ff217fd5-6bb5-4de3-bf71-ef5eb62cb525"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ForpracticeorgradableforLMS_x003f_" ma:index="20" nillable="true" ma:displayName="For practice or gradable for LMS?" ma:format="Dropdown" ma:internalName="ForpracticeorgradableforLMS_x003f_">
      <xsd:simpleType>
        <xsd:restriction base="dms:Choice">
          <xsd:enumeration value="For Practice"/>
          <xsd:enumeration value="For Grading"/>
          <xsd:enumeration value="For Practice OR Grading"/>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element name="CanthisbeconvertedbyStraive" ma:index="25" nillable="true" ma:displayName="Can be converted by Straive" ma:default="No" ma:format="Dropdown" ma:internalName="CanthisbeconvertedbyStraive">
      <xsd:simpleType>
        <xsd:restriction base="dms:Choice">
          <xsd:enumeration value="Yes"/>
          <xsd:enumeration value="No"/>
        </xsd:restriction>
      </xsd:simpleType>
    </xsd:element>
    <xsd:element name="Date" ma:index="26" nillable="true" ma:displayName="Date" ma:format="DateOnly" ma:internalName="Date">
      <xsd:simpleType>
        <xsd:restriction base="dms:DateTime"/>
      </xsd:simpleType>
    </xsd:element>
    <xsd:element name="MediaServiceSearchProperties" ma:index="27" nillable="true" ma:displayName="MediaServiceSearchProperties" ma:hidden="true" ma:internalName="MediaServiceSearchProperties" ma:readOnly="true">
      <xsd:simpleType>
        <xsd:restriction base="dms:Note"/>
      </xsd:simpleType>
    </xsd:element>
    <xsd:element name="LearnosityQuestionTypeCategory" ma:index="28" nillable="true" ma:displayName="Learnosity Question Type Category" ma:description="Category/Grouping as per Learnosity documentation here: https://authorguide.learnosity.com/hc/en-us/categories/360000074917-Question-Types" ma:format="Dropdown" ma:internalName="LearnosityQuestionTypeCategory">
      <xsd:complexType>
        <xsd:complexContent>
          <xsd:extension base="dms:MultiChoice">
            <xsd:sequence>
              <xsd:element name="Value" maxOccurs="unbounded" minOccurs="0" nillable="true">
                <xsd:simpleType>
                  <xsd:restriction base="dms:Choice">
                    <xsd:enumeration value="Multiple choice"/>
                    <xsd:enumeration value="Fill in the blanks"/>
                    <xsd:enumeration value="Classify, match &amp; order"/>
                    <xsd:enumeration value="Written &amp; recorded"/>
                    <xsd:enumeration value="Math"/>
                    <xsd:enumeration value="N/A"/>
                    <xsd:enumeration value="Other"/>
                    <xsd:enumeration value="Highlight"/>
                  </xsd:restriction>
                </xsd:simple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7c20e60f-09c9-4b20-a5fa-550b7d98054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6927d970-8a6b-4b37-beb7-fd1884633f11}" ma:internalName="TaxCatchAll" ma:showField="CatchAllData" ma:web="7c20e60f-09c9-4b20-a5fa-550b7d98054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CanthisbeconvertedbyStraive xmlns="37b7e42e-eaac-4c0c-b7ab-65d932e301c3">No</CanthisbeconvertedbyStraive>
    <Date xmlns="37b7e42e-eaac-4c0c-b7ab-65d932e301c3" xsi:nil="true"/>
    <TaxCatchAll xmlns="7c20e60f-09c9-4b20-a5fa-550b7d980542" xsi:nil="true"/>
    <_ip_UnifiedCompliancePolicyProperties xmlns="http://schemas.microsoft.com/sharepoint/v3" xsi:nil="true"/>
    <LearnosityQuestionTypeCategory xmlns="37b7e42e-eaac-4c0c-b7ab-65d932e301c3" xsi:nil="true"/>
    <ForpracticeorgradableforLMS_x003f_ xmlns="37b7e42e-eaac-4c0c-b7ab-65d932e301c3" xsi:nil="true"/>
    <lcf76f155ced4ddcb4097134ff3c332f xmlns="37b7e42e-eaac-4c0c-b7ab-65d932e301c3">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87EFE62-12FB-4ADE-9A18-2494BC70C2DD}"/>
</file>

<file path=customXml/itemProps2.xml><?xml version="1.0" encoding="utf-8"?>
<ds:datastoreItem xmlns:ds="http://schemas.openxmlformats.org/officeDocument/2006/customXml" ds:itemID="{2856919D-3723-464B-9967-427A087CBD61}">
  <ds:schemaRefs>
    <ds:schemaRef ds:uri="http://purl.org/dc/terms/"/>
    <ds:schemaRef ds:uri="http://schemas.microsoft.com/office/2006/documentManagement/types"/>
    <ds:schemaRef ds:uri="a6c716b4-9090-4de7-aadc-2aa5f812ad24"/>
    <ds:schemaRef ds:uri="http://schemas.microsoft.com/office/infopath/2007/PartnerControls"/>
    <ds:schemaRef ds:uri="http://purl.org/dc/elements/1.1/"/>
    <ds:schemaRef ds:uri="http://schemas.microsoft.com/office/2006/metadata/properties"/>
    <ds:schemaRef ds:uri="fd39d560-5c7d-4158-98a0-f420f8fdebce"/>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6B57C1AB-C2BF-4446-AECB-681D5785527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Oxford Template 2020-05-05</Template>
  <TotalTime>706</TotalTime>
  <Words>1052</Words>
  <Application>Microsoft Office PowerPoint</Application>
  <PresentationFormat>Widescreen</PresentationFormat>
  <Paragraphs>39</Paragraphs>
  <Slides>13</Slides>
  <Notes>13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MS PGothic</vt:lpstr>
      <vt:lpstr>Arial</vt:lpstr>
      <vt:lpstr>Calibri</vt:lpstr>
      <vt:lpstr>Text Content Templates</vt:lpstr>
      <vt:lpstr>Figure-Only Templates</vt:lpstr>
      <vt:lpstr>CONSERVATION BIOLOGY</vt:lpstr>
      <vt:lpstr>2</vt:lpstr>
      <vt:lpstr>Figure 1.1 Human dominance is but a small fraction of Earth’s 4.6-billion-year history. </vt:lpstr>
      <vt:lpstr>Figure 1.2 This graph shows 65 estimates of Earth’s carrying capacity for humans (y axis, maximum population size) that have been published over time (x axis, year of publication). </vt:lpstr>
      <vt:lpstr>Figure 1.3 The average child born in the modern era will have (A) a greater chance of survival and a higher life expectancy and (B) greater per capita wealth than any generation in human history. </vt:lpstr>
      <vt:lpstr>Figure 1.4 While the “average” person born in the modern era will live a longer, healthier, and more prosperous life than their ancestors, more than 1.6 billion people still live in extreme poverty and are malnourished. </vt:lpstr>
      <vt:lpstr>Figure 1.5 This figure shows the fraction of various terrestrial biomes that have been destroyed and converted to other land uses (cultivation, urbanization, etc.). </vt:lpstr>
      <vt:lpstr>Figure 1.6 Environmental changes associated with (A) increased concentration of various greenhouse gases </vt:lpstr>
      <vt:lpstr>Figure 1.7 In a comprehensive study analyzing changes in Earth’s oceans over a five-year period, researchers found that nearly two-thirds of ocean areas have experienced increased human impact. </vt:lpstr>
      <vt:lpstr>Figure 1.8 This map shows the combined effect of current and future dams on the fragmentation and flow regulation of river ecosystems across the globe.</vt:lpstr>
      <vt:lpstr>Figure 1.9 Accelerating rates of extinction. Prehistoric rates of extinction recorded in the fossil record for invertebrates (mostly marine species) and mammals in the Cenozoic era averaged roughly 1 extinction per 1,000 species per millennium (left). </vt:lpstr>
      <vt:lpstr>Figure 1.10 Examples of successful efforts to solve global environmental problems like DDT, acid rain, and chlorofluorocarbons, along with the individuals who made the difference.</vt:lpstr>
      <vt:lpstr>13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Interplay</dc:title>
  <dc:creator>Oxford University Press</dc:creator>
  <cp:lastModifiedBy>MaleappaneSahayaraj Candidassane</cp:lastModifiedBy>
  <cp:revision>114</cp:revision>
  <dcterms:created xsi:type="dcterms:W3CDTF">2021-01-21T20:31:29Z</dcterms:created>
  <dcterms:modified xsi:type="dcterms:W3CDTF">2024-11-22T03:59:29Z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9f61502-7731-4690-a118-333634878cc9_Enabled">
    <vt:lpwstr>true</vt:lpwstr>
  </property>
  <property fmtid="{D5CDD505-2E9C-101B-9397-08002B2CF9AE}" pid="3" name="MSIP_Label_89f61502-7731-4690-a118-333634878cc9_SetDate">
    <vt:lpwstr>2020-04-27T21:10:48Z</vt:lpwstr>
  </property>
  <property fmtid="{D5CDD505-2E9C-101B-9397-08002B2CF9AE}" pid="4" name="MSIP_Label_89f61502-7731-4690-a118-333634878cc9_Method">
    <vt:lpwstr>Standard</vt:lpwstr>
  </property>
  <property fmtid="{D5CDD505-2E9C-101B-9397-08002B2CF9AE}" pid="5" name="MSIP_Label_89f61502-7731-4690-a118-333634878cc9_Name">
    <vt:lpwstr>Internal</vt:lpwstr>
  </property>
  <property fmtid="{D5CDD505-2E9C-101B-9397-08002B2CF9AE}" pid="6" name="MSIP_Label_89f61502-7731-4690-a118-333634878cc9_SiteId">
    <vt:lpwstr>91761b62-4c45-43f5-9f0e-be8ad9b551ff</vt:lpwstr>
  </property>
  <property fmtid="{D5CDD505-2E9C-101B-9397-08002B2CF9AE}" pid="7" name="MSIP_Label_89f61502-7731-4690-a118-333634878cc9_ActionId">
    <vt:lpwstr>69912cf1-8f32-4f1f-9ade-00009ae8a75a</vt:lpwstr>
  </property>
  <property fmtid="{D5CDD505-2E9C-101B-9397-08002B2CF9AE}" pid="8" name="MSIP_Label_89f61502-7731-4690-a118-333634878cc9_ContentBits">
    <vt:lpwstr>0</vt:lpwstr>
  </property>
  <property fmtid="{D5CDD505-2E9C-101B-9397-08002B2CF9AE}" pid="9" name="ContentTypeId">
    <vt:lpwstr>0x010100E8900F5E31C89A48940A57403082843D</vt:lpwstr>
  </property>
</Properties>
</file>

<file path=docProps/thumbnail.jpeg>
</file>